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Lst>
  <p:notesMasterIdLst>
    <p:notesMasterId r:id="rId8"/>
  </p:notesMasterIdLst>
  <p:sldIdLst>
    <p:sldId id="265" r:id="rId2"/>
    <p:sldId id="262" r:id="rId3"/>
    <p:sldId id="263" r:id="rId4"/>
    <p:sldId id="264" r:id="rId5"/>
    <p:sldId id="266" r:id="rId6"/>
    <p:sldId id="267" r:id="rId7"/>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66" d="100"/>
          <a:sy n="66" d="100"/>
        </p:scale>
        <p:origin x="-1506" y="-114"/>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رأس 1"/>
          <p:cNvSpPr>
            <a:spLocks noGrp="1"/>
          </p:cNvSpPr>
          <p:nvPr>
            <p:ph type="hdr" sz="quarter"/>
          </p:nvPr>
        </p:nvSpPr>
        <p:spPr>
          <a:xfrm>
            <a:off x="3886200" y="0"/>
            <a:ext cx="2971800" cy="457200"/>
          </a:xfrm>
          <a:prstGeom prst="rect">
            <a:avLst/>
          </a:prstGeom>
        </p:spPr>
        <p:txBody>
          <a:bodyPr vert="horz" lIns="91440" tIns="45720" rIns="91440" bIns="45720" rtlCol="1"/>
          <a:lstStyle>
            <a:lvl1pPr algn="r">
              <a:defRPr sz="1200"/>
            </a:lvl1pPr>
          </a:lstStyle>
          <a:p>
            <a:endParaRPr lang="ar-IQ"/>
          </a:p>
        </p:txBody>
      </p:sp>
      <p:sp>
        <p:nvSpPr>
          <p:cNvPr id="3" name="عنصر نائب للتاريخ 2"/>
          <p:cNvSpPr>
            <a:spLocks noGrp="1"/>
          </p:cNvSpPr>
          <p:nvPr>
            <p:ph type="dt" idx="1"/>
          </p:nvPr>
        </p:nvSpPr>
        <p:spPr>
          <a:xfrm>
            <a:off x="1588" y="0"/>
            <a:ext cx="2971800" cy="457200"/>
          </a:xfrm>
          <a:prstGeom prst="rect">
            <a:avLst/>
          </a:prstGeom>
        </p:spPr>
        <p:txBody>
          <a:bodyPr vert="horz" lIns="91440" tIns="45720" rIns="91440" bIns="45720" rtlCol="1"/>
          <a:lstStyle>
            <a:lvl1pPr algn="l">
              <a:defRPr sz="1200"/>
            </a:lvl1pPr>
          </a:lstStyle>
          <a:p>
            <a:fld id="{F557FBAA-5104-4FFB-B168-9F30BD0A5831}" type="datetimeFigureOut">
              <a:rPr lang="ar-IQ" smtClean="0"/>
              <a:t>25/07/1441</a:t>
            </a:fld>
            <a:endParaRPr lang="ar-IQ"/>
          </a:p>
        </p:txBody>
      </p:sp>
      <p:sp>
        <p:nvSpPr>
          <p:cNvPr id="4" name="عنصر نائب لصورة الشريحة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1" anchor="ctr"/>
          <a:lstStyle/>
          <a:p>
            <a:endParaRPr lang="ar-IQ"/>
          </a:p>
        </p:txBody>
      </p:sp>
      <p:sp>
        <p:nvSpPr>
          <p:cNvPr id="5" name="عنصر نائب للملاحظات 4"/>
          <p:cNvSpPr>
            <a:spLocks noGrp="1"/>
          </p:cNvSpPr>
          <p:nvPr>
            <p:ph type="body" sz="quarter" idx="3"/>
          </p:nvPr>
        </p:nvSpPr>
        <p:spPr>
          <a:xfrm>
            <a:off x="685800" y="4343400"/>
            <a:ext cx="5486400" cy="4114800"/>
          </a:xfrm>
          <a:prstGeom prst="rect">
            <a:avLst/>
          </a:prstGeom>
        </p:spPr>
        <p:txBody>
          <a:bodyPr vert="horz" lIns="91440" tIns="45720" rIns="91440" bIns="45720" rtlCol="1"/>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6" name="عنصر نائب للتذييل 5"/>
          <p:cNvSpPr>
            <a:spLocks noGrp="1"/>
          </p:cNvSpPr>
          <p:nvPr>
            <p:ph type="ftr" sz="quarter" idx="4"/>
          </p:nvPr>
        </p:nvSpPr>
        <p:spPr>
          <a:xfrm>
            <a:off x="3886200" y="8685213"/>
            <a:ext cx="2971800" cy="457200"/>
          </a:xfrm>
          <a:prstGeom prst="rect">
            <a:avLst/>
          </a:prstGeom>
        </p:spPr>
        <p:txBody>
          <a:bodyPr vert="horz" lIns="91440" tIns="45720" rIns="91440" bIns="45720" rtlCol="1" anchor="b"/>
          <a:lstStyle>
            <a:lvl1pPr algn="r">
              <a:defRPr sz="1200"/>
            </a:lvl1pPr>
          </a:lstStyle>
          <a:p>
            <a:endParaRPr lang="ar-IQ"/>
          </a:p>
        </p:txBody>
      </p:sp>
      <p:sp>
        <p:nvSpPr>
          <p:cNvPr id="7" name="عنصر نائب لرقم الشريحة 6"/>
          <p:cNvSpPr>
            <a:spLocks noGrp="1"/>
          </p:cNvSpPr>
          <p:nvPr>
            <p:ph type="sldNum" sz="quarter" idx="5"/>
          </p:nvPr>
        </p:nvSpPr>
        <p:spPr>
          <a:xfrm>
            <a:off x="1588" y="8685213"/>
            <a:ext cx="2971800" cy="457200"/>
          </a:xfrm>
          <a:prstGeom prst="rect">
            <a:avLst/>
          </a:prstGeom>
        </p:spPr>
        <p:txBody>
          <a:bodyPr vert="horz" lIns="91440" tIns="45720" rIns="91440" bIns="45720" rtlCol="1" anchor="b"/>
          <a:lstStyle>
            <a:lvl1pPr algn="l">
              <a:defRPr sz="1200"/>
            </a:lvl1pPr>
          </a:lstStyle>
          <a:p>
            <a:fld id="{11DABFBF-5B2C-47B6-B84B-1406D6078EA7}" type="slidenum">
              <a:rPr lang="ar-IQ" smtClean="0"/>
              <a:t>‹#›</a:t>
            </a:fld>
            <a:endParaRPr lang="ar-IQ"/>
          </a:p>
        </p:txBody>
      </p:sp>
    </p:spTree>
    <p:extLst>
      <p:ext uri="{BB962C8B-B14F-4D97-AF65-F5344CB8AC3E}">
        <p14:creationId xmlns:p14="http://schemas.microsoft.com/office/powerpoint/2010/main" val="874878955"/>
      </p:ext>
    </p:extLst>
  </p:cSld>
  <p:clrMap bg1="lt1" tx1="dk1" bg2="lt2" tx2="dk2" accent1="accent1" accent2="accent2" accent3="accent3" accent4="accent4" accent5="accent5" accent6="accent6" hlink="hlink" folHlink="folHlink"/>
  <p:notesStyle>
    <a:lvl1pPr marL="0" algn="r" defTabSz="914400" rtl="1" eaLnBrk="1" latinLnBrk="0" hangingPunct="1">
      <a:defRPr sz="1200" kern="1200">
        <a:solidFill>
          <a:schemeClr val="tx1"/>
        </a:solidFill>
        <a:latin typeface="+mn-lt"/>
        <a:ea typeface="+mn-ea"/>
        <a:cs typeface="+mn-cs"/>
      </a:defRPr>
    </a:lvl1pPr>
    <a:lvl2pPr marL="457200" algn="r" defTabSz="914400" rtl="1" eaLnBrk="1" latinLnBrk="0" hangingPunct="1">
      <a:defRPr sz="1200" kern="1200">
        <a:solidFill>
          <a:schemeClr val="tx1"/>
        </a:solidFill>
        <a:latin typeface="+mn-lt"/>
        <a:ea typeface="+mn-ea"/>
        <a:cs typeface="+mn-cs"/>
      </a:defRPr>
    </a:lvl2pPr>
    <a:lvl3pPr marL="914400" algn="r" defTabSz="914400" rtl="1" eaLnBrk="1" latinLnBrk="0" hangingPunct="1">
      <a:defRPr sz="1200" kern="1200">
        <a:solidFill>
          <a:schemeClr val="tx1"/>
        </a:solidFill>
        <a:latin typeface="+mn-lt"/>
        <a:ea typeface="+mn-ea"/>
        <a:cs typeface="+mn-cs"/>
      </a:defRPr>
    </a:lvl3pPr>
    <a:lvl4pPr marL="1371600" algn="r" defTabSz="914400" rtl="1" eaLnBrk="1" latinLnBrk="0" hangingPunct="1">
      <a:defRPr sz="1200" kern="1200">
        <a:solidFill>
          <a:schemeClr val="tx1"/>
        </a:solidFill>
        <a:latin typeface="+mn-lt"/>
        <a:ea typeface="+mn-ea"/>
        <a:cs typeface="+mn-cs"/>
      </a:defRPr>
    </a:lvl4pPr>
    <a:lvl5pPr marL="1828800" algn="r" defTabSz="914400" rtl="1" eaLnBrk="1" latinLnBrk="0" hangingPunct="1">
      <a:defRPr sz="1200" kern="1200">
        <a:solidFill>
          <a:schemeClr val="tx1"/>
        </a:solidFill>
        <a:latin typeface="+mn-lt"/>
        <a:ea typeface="+mn-ea"/>
        <a:cs typeface="+mn-cs"/>
      </a:defRPr>
    </a:lvl5pPr>
    <a:lvl6pPr marL="2286000" algn="r" defTabSz="914400" rtl="1" eaLnBrk="1" latinLnBrk="0" hangingPunct="1">
      <a:defRPr sz="1200" kern="1200">
        <a:solidFill>
          <a:schemeClr val="tx1"/>
        </a:solidFill>
        <a:latin typeface="+mn-lt"/>
        <a:ea typeface="+mn-ea"/>
        <a:cs typeface="+mn-cs"/>
      </a:defRPr>
    </a:lvl6pPr>
    <a:lvl7pPr marL="2743200" algn="r" defTabSz="914400" rtl="1" eaLnBrk="1" latinLnBrk="0" hangingPunct="1">
      <a:defRPr sz="1200" kern="1200">
        <a:solidFill>
          <a:schemeClr val="tx1"/>
        </a:solidFill>
        <a:latin typeface="+mn-lt"/>
        <a:ea typeface="+mn-ea"/>
        <a:cs typeface="+mn-cs"/>
      </a:defRPr>
    </a:lvl7pPr>
    <a:lvl8pPr marL="3200400" algn="r" defTabSz="914400" rtl="1" eaLnBrk="1" latinLnBrk="0" hangingPunct="1">
      <a:defRPr sz="1200" kern="1200">
        <a:solidFill>
          <a:schemeClr val="tx1"/>
        </a:solidFill>
        <a:latin typeface="+mn-lt"/>
        <a:ea typeface="+mn-ea"/>
        <a:cs typeface="+mn-cs"/>
      </a:defRPr>
    </a:lvl8pPr>
    <a:lvl9pPr marL="3657600" algn="r" defTabSz="914400" rtl="1"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صر نائب لصورة الشريحة 1"/>
          <p:cNvSpPr>
            <a:spLocks noGrp="1" noRot="1" noChangeAspect="1"/>
          </p:cNvSpPr>
          <p:nvPr>
            <p:ph type="sldImg"/>
          </p:nvPr>
        </p:nvSpPr>
        <p:spPr/>
      </p:sp>
      <p:sp>
        <p:nvSpPr>
          <p:cNvPr id="3" name="عنصر نائب للملاحظات 2"/>
          <p:cNvSpPr>
            <a:spLocks noGrp="1"/>
          </p:cNvSpPr>
          <p:nvPr>
            <p:ph type="body" idx="1"/>
          </p:nvPr>
        </p:nvSpPr>
        <p:spPr/>
        <p:txBody>
          <a:bodyPr/>
          <a:lstStyle/>
          <a:p>
            <a:endParaRPr lang="ar-IQ" dirty="0"/>
          </a:p>
        </p:txBody>
      </p:sp>
      <p:sp>
        <p:nvSpPr>
          <p:cNvPr id="4" name="عنصر نائب لرقم الشريحة 3"/>
          <p:cNvSpPr>
            <a:spLocks noGrp="1"/>
          </p:cNvSpPr>
          <p:nvPr>
            <p:ph type="sldNum" sz="quarter" idx="10"/>
          </p:nvPr>
        </p:nvSpPr>
        <p:spPr/>
        <p:txBody>
          <a:bodyPr/>
          <a:lstStyle/>
          <a:p>
            <a:fld id="{593436FE-28C0-4D6D-9F4B-DB5D4FA04A63}" type="slidenum">
              <a:rPr lang="ar-IQ" smtClean="0"/>
              <a:t>1</a:t>
            </a:fld>
            <a:endParaRPr lang="ar-IQ"/>
          </a:p>
        </p:txBody>
      </p:sp>
    </p:spTree>
    <p:extLst>
      <p:ext uri="{BB962C8B-B14F-4D97-AF65-F5344CB8AC3E}">
        <p14:creationId xmlns:p14="http://schemas.microsoft.com/office/powerpoint/2010/main" val="25058108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FC2744C6-54F5-4179-8822-4BE145BF9124}" type="datetimeFigureOut">
              <a:rPr lang="ar-IQ" smtClean="0"/>
              <a:pPr/>
              <a:t>25/07/1441</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5BA6D82D-D5F4-4F8F-9CBD-7186BF7FF38A}" type="slidenum">
              <a:rPr lang="ar-IQ" smtClean="0"/>
              <a:pPr/>
              <a:t>‹#›</a:t>
            </a:fld>
            <a:endParaRPr lang="ar-IQ"/>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FC2744C6-54F5-4179-8822-4BE145BF9124}" type="datetimeFigureOut">
              <a:rPr lang="ar-IQ" smtClean="0"/>
              <a:pPr/>
              <a:t>25/07/1441</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5BA6D82D-D5F4-4F8F-9CBD-7186BF7FF38A}" type="slidenum">
              <a:rPr lang="ar-IQ" smtClean="0"/>
              <a:pPr/>
              <a:t>‹#›</a:t>
            </a:fld>
            <a:endParaRPr lang="ar-IQ"/>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FC2744C6-54F5-4179-8822-4BE145BF9124}" type="datetimeFigureOut">
              <a:rPr lang="ar-IQ" smtClean="0"/>
              <a:pPr/>
              <a:t>25/07/1441</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5BA6D82D-D5F4-4F8F-9CBD-7186BF7FF38A}" type="slidenum">
              <a:rPr lang="ar-IQ" smtClean="0"/>
              <a:pPr/>
              <a:t>‹#›</a:t>
            </a:fld>
            <a:endParaRPr lang="ar-IQ"/>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FC2744C6-54F5-4179-8822-4BE145BF9124}" type="datetimeFigureOut">
              <a:rPr lang="ar-IQ" smtClean="0"/>
              <a:pPr/>
              <a:t>25/07/1441</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5BA6D82D-D5F4-4F8F-9CBD-7186BF7FF38A}" type="slidenum">
              <a:rPr lang="ar-IQ" smtClean="0"/>
              <a:pPr/>
              <a:t>‹#›</a:t>
            </a:fld>
            <a:endParaRPr lang="ar-IQ"/>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FC2744C6-54F5-4179-8822-4BE145BF9124}" type="datetimeFigureOut">
              <a:rPr lang="ar-IQ" smtClean="0"/>
              <a:pPr/>
              <a:t>25/07/1441</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5BA6D82D-D5F4-4F8F-9CBD-7186BF7FF38A}" type="slidenum">
              <a:rPr lang="ar-IQ" smtClean="0"/>
              <a:pPr/>
              <a:t>‹#›</a:t>
            </a:fld>
            <a:endParaRPr lang="ar-IQ"/>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FC2744C6-54F5-4179-8822-4BE145BF9124}" type="datetimeFigureOut">
              <a:rPr lang="ar-IQ" smtClean="0"/>
              <a:pPr/>
              <a:t>25/07/1441</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5BA6D82D-D5F4-4F8F-9CBD-7186BF7FF38A}" type="slidenum">
              <a:rPr lang="ar-IQ" smtClean="0"/>
              <a:pPr/>
              <a:t>‹#›</a:t>
            </a:fld>
            <a:endParaRPr lang="ar-IQ"/>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FC2744C6-54F5-4179-8822-4BE145BF9124}" type="datetimeFigureOut">
              <a:rPr lang="ar-IQ" smtClean="0"/>
              <a:pPr/>
              <a:t>25/07/1441</a:t>
            </a:fld>
            <a:endParaRPr lang="ar-IQ"/>
          </a:p>
        </p:txBody>
      </p:sp>
      <p:sp>
        <p:nvSpPr>
          <p:cNvPr id="8" name="عنصر نائب للتذييل 7"/>
          <p:cNvSpPr>
            <a:spLocks noGrp="1"/>
          </p:cNvSpPr>
          <p:nvPr>
            <p:ph type="ftr" sz="quarter" idx="11"/>
          </p:nvPr>
        </p:nvSpPr>
        <p:spPr/>
        <p:txBody>
          <a:bodyPr/>
          <a:lstStyle/>
          <a:p>
            <a:endParaRPr lang="ar-IQ"/>
          </a:p>
        </p:txBody>
      </p:sp>
      <p:sp>
        <p:nvSpPr>
          <p:cNvPr id="9" name="عنصر نائب لرقم الشريحة 8"/>
          <p:cNvSpPr>
            <a:spLocks noGrp="1"/>
          </p:cNvSpPr>
          <p:nvPr>
            <p:ph type="sldNum" sz="quarter" idx="12"/>
          </p:nvPr>
        </p:nvSpPr>
        <p:spPr/>
        <p:txBody>
          <a:bodyPr/>
          <a:lstStyle/>
          <a:p>
            <a:fld id="{5BA6D82D-D5F4-4F8F-9CBD-7186BF7FF38A}" type="slidenum">
              <a:rPr lang="ar-IQ" smtClean="0"/>
              <a:pPr/>
              <a:t>‹#›</a:t>
            </a:fld>
            <a:endParaRPr lang="ar-IQ"/>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FC2744C6-54F5-4179-8822-4BE145BF9124}" type="datetimeFigureOut">
              <a:rPr lang="ar-IQ" smtClean="0"/>
              <a:pPr/>
              <a:t>25/07/1441</a:t>
            </a:fld>
            <a:endParaRPr lang="ar-IQ"/>
          </a:p>
        </p:txBody>
      </p:sp>
      <p:sp>
        <p:nvSpPr>
          <p:cNvPr id="4" name="عنصر نائب للتذييل 3"/>
          <p:cNvSpPr>
            <a:spLocks noGrp="1"/>
          </p:cNvSpPr>
          <p:nvPr>
            <p:ph type="ftr" sz="quarter" idx="11"/>
          </p:nvPr>
        </p:nvSpPr>
        <p:spPr/>
        <p:txBody>
          <a:bodyPr/>
          <a:lstStyle/>
          <a:p>
            <a:endParaRPr lang="ar-IQ"/>
          </a:p>
        </p:txBody>
      </p:sp>
      <p:sp>
        <p:nvSpPr>
          <p:cNvPr id="5" name="عنصر نائب لرقم الشريحة 4"/>
          <p:cNvSpPr>
            <a:spLocks noGrp="1"/>
          </p:cNvSpPr>
          <p:nvPr>
            <p:ph type="sldNum" sz="quarter" idx="12"/>
          </p:nvPr>
        </p:nvSpPr>
        <p:spPr/>
        <p:txBody>
          <a:bodyPr/>
          <a:lstStyle/>
          <a:p>
            <a:fld id="{5BA6D82D-D5F4-4F8F-9CBD-7186BF7FF38A}" type="slidenum">
              <a:rPr lang="ar-IQ" smtClean="0"/>
              <a:pPr/>
              <a:t>‹#›</a:t>
            </a:fld>
            <a:endParaRPr lang="ar-IQ"/>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FC2744C6-54F5-4179-8822-4BE145BF9124}" type="datetimeFigureOut">
              <a:rPr lang="ar-IQ" smtClean="0"/>
              <a:pPr/>
              <a:t>25/07/1441</a:t>
            </a:fld>
            <a:endParaRPr lang="ar-IQ"/>
          </a:p>
        </p:txBody>
      </p:sp>
      <p:sp>
        <p:nvSpPr>
          <p:cNvPr id="3" name="عنصر نائب للتذييل 2"/>
          <p:cNvSpPr>
            <a:spLocks noGrp="1"/>
          </p:cNvSpPr>
          <p:nvPr>
            <p:ph type="ftr" sz="quarter" idx="11"/>
          </p:nvPr>
        </p:nvSpPr>
        <p:spPr/>
        <p:txBody>
          <a:bodyPr/>
          <a:lstStyle/>
          <a:p>
            <a:endParaRPr lang="ar-IQ"/>
          </a:p>
        </p:txBody>
      </p:sp>
      <p:sp>
        <p:nvSpPr>
          <p:cNvPr id="4" name="عنصر نائب لرقم الشريحة 3"/>
          <p:cNvSpPr>
            <a:spLocks noGrp="1"/>
          </p:cNvSpPr>
          <p:nvPr>
            <p:ph type="sldNum" sz="quarter" idx="12"/>
          </p:nvPr>
        </p:nvSpPr>
        <p:spPr/>
        <p:txBody>
          <a:bodyPr/>
          <a:lstStyle/>
          <a:p>
            <a:fld id="{5BA6D82D-D5F4-4F8F-9CBD-7186BF7FF38A}" type="slidenum">
              <a:rPr lang="ar-IQ" smtClean="0"/>
              <a:pPr/>
              <a:t>‹#›</a:t>
            </a:fld>
            <a:endParaRPr lang="ar-IQ"/>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FC2744C6-54F5-4179-8822-4BE145BF9124}" type="datetimeFigureOut">
              <a:rPr lang="ar-IQ" smtClean="0"/>
              <a:pPr/>
              <a:t>25/07/1441</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5BA6D82D-D5F4-4F8F-9CBD-7186BF7FF38A}" type="slidenum">
              <a:rPr lang="ar-IQ" smtClean="0"/>
              <a:pPr/>
              <a:t>‹#›</a:t>
            </a:fld>
            <a:endParaRPr lang="ar-IQ"/>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FC2744C6-54F5-4179-8822-4BE145BF9124}" type="datetimeFigureOut">
              <a:rPr lang="ar-IQ" smtClean="0"/>
              <a:pPr/>
              <a:t>25/07/1441</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5BA6D82D-D5F4-4F8F-9CBD-7186BF7FF38A}" type="slidenum">
              <a:rPr lang="ar-IQ" smtClean="0"/>
              <a:pPr/>
              <a:t>‹#›</a:t>
            </a:fld>
            <a:endParaRPr lang="ar-IQ"/>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FC2744C6-54F5-4179-8822-4BE145BF9124}" type="datetimeFigureOut">
              <a:rPr lang="ar-IQ" smtClean="0"/>
              <a:pPr/>
              <a:t>25/07/1441</a:t>
            </a:fld>
            <a:endParaRPr lang="ar-IQ"/>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5BA6D82D-D5F4-4F8F-9CBD-7186BF7FF38A}" type="slidenum">
              <a:rPr lang="ar-IQ" smtClean="0"/>
              <a:pPr/>
              <a:t>‹#›</a:t>
            </a:fld>
            <a:endParaRPr lang="ar-IQ"/>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jpeg"/><Relationship Id="rId3" Type="http://schemas.openxmlformats.org/officeDocument/2006/relationships/image" Target="../media/image1.png"/><Relationship Id="rId7"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 Id="rId6" Type="http://schemas.openxmlformats.org/officeDocument/2006/relationships/image" Target="../media/image4.jpeg"/><Relationship Id="rId5" Type="http://schemas.openxmlformats.org/officeDocument/2006/relationships/image" Target="../media/image3.jpeg"/><Relationship Id="rId4" Type="http://schemas.openxmlformats.org/officeDocument/2006/relationships/image" Target="../media/image2.jpeg"/><Relationship Id="rId9" Type="http://schemas.openxmlformats.org/officeDocument/2006/relationships/image" Target="../media/image7.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0" y="0"/>
            <a:ext cx="9144000" cy="6858000"/>
          </a:xfrm>
        </p:spPr>
        <p:style>
          <a:lnRef idx="0">
            <a:schemeClr val="accent1"/>
          </a:lnRef>
          <a:fillRef idx="3">
            <a:schemeClr val="accent1"/>
          </a:fillRef>
          <a:effectRef idx="3">
            <a:schemeClr val="accent1"/>
          </a:effectRef>
          <a:fontRef idx="minor">
            <a:schemeClr val="lt1"/>
          </a:fontRef>
        </p:style>
        <p:txBody>
          <a:bodyPr>
            <a:normAutofit/>
          </a:bodyPr>
          <a:lstStyle/>
          <a:p>
            <a:endParaRPr lang="ar-IQ" sz="3100" b="1" dirty="0">
              <a:solidFill>
                <a:srgbClr val="FFFF00"/>
              </a:solidFill>
            </a:endParaRPr>
          </a:p>
        </p:txBody>
      </p:sp>
      <p:sp>
        <p:nvSpPr>
          <p:cNvPr id="5" name="مخطط انسيابي: معالجة 4"/>
          <p:cNvSpPr/>
          <p:nvPr/>
        </p:nvSpPr>
        <p:spPr>
          <a:xfrm>
            <a:off x="0" y="0"/>
            <a:ext cx="9144000" cy="3933054"/>
          </a:xfrm>
          <a:prstGeom prst="flowChartProcess">
            <a:avLst/>
          </a:prstGeom>
        </p:spPr>
        <p:style>
          <a:lnRef idx="1">
            <a:schemeClr val="accent3"/>
          </a:lnRef>
          <a:fillRef idx="2">
            <a:schemeClr val="accent3"/>
          </a:fillRef>
          <a:effectRef idx="1">
            <a:schemeClr val="accent3"/>
          </a:effectRef>
          <a:fontRef idx="minor">
            <a:schemeClr val="dk1"/>
          </a:fontRef>
        </p:style>
        <p:txBody>
          <a:bodyPr rtlCol="1" anchor="ctr"/>
          <a:lstStyle/>
          <a:p>
            <a:pPr algn="ctr"/>
            <a:r>
              <a:rPr lang="ar-IQ" sz="3600" dirty="0" smtClean="0">
                <a:ln>
                  <a:solidFill>
                    <a:schemeClr val="tx2">
                      <a:lumMod val="75000"/>
                    </a:schemeClr>
                  </a:solidFill>
                </a:ln>
                <a:solidFill>
                  <a:schemeClr val="tx1"/>
                </a:solidFill>
              </a:rPr>
              <a:t>وزارة التعليم العالي والبحث العلمي</a:t>
            </a:r>
          </a:p>
          <a:p>
            <a:pPr algn="ctr"/>
            <a:r>
              <a:rPr lang="ar-IQ" sz="3600" dirty="0" smtClean="0">
                <a:ln>
                  <a:solidFill>
                    <a:schemeClr val="tx2">
                      <a:lumMod val="75000"/>
                    </a:schemeClr>
                  </a:solidFill>
                </a:ln>
                <a:solidFill>
                  <a:srgbClr val="00B050"/>
                </a:solidFill>
              </a:rPr>
              <a:t>جامعة </a:t>
            </a:r>
            <a:r>
              <a:rPr lang="ar-IQ" sz="3600" dirty="0">
                <a:ln>
                  <a:solidFill>
                    <a:schemeClr val="tx2">
                      <a:lumMod val="75000"/>
                    </a:schemeClr>
                  </a:solidFill>
                </a:ln>
                <a:solidFill>
                  <a:srgbClr val="00B050"/>
                </a:solidFill>
              </a:rPr>
              <a:t>البصرة.</a:t>
            </a:r>
            <a:r>
              <a:rPr lang="ar-IQ" sz="3600" dirty="0">
                <a:ln>
                  <a:solidFill>
                    <a:schemeClr val="tx2">
                      <a:lumMod val="75000"/>
                    </a:schemeClr>
                  </a:solidFill>
                </a:ln>
                <a:solidFill>
                  <a:schemeClr val="tx1"/>
                </a:solidFill>
              </a:rPr>
              <a:t/>
            </a:r>
            <a:br>
              <a:rPr lang="ar-IQ" sz="3600" dirty="0">
                <a:ln>
                  <a:solidFill>
                    <a:schemeClr val="tx2">
                      <a:lumMod val="75000"/>
                    </a:schemeClr>
                  </a:solidFill>
                </a:ln>
                <a:solidFill>
                  <a:schemeClr val="tx1"/>
                </a:solidFill>
              </a:rPr>
            </a:br>
            <a:r>
              <a:rPr lang="ar-IQ" sz="3600" dirty="0">
                <a:ln>
                  <a:solidFill>
                    <a:schemeClr val="tx2">
                      <a:lumMod val="75000"/>
                    </a:schemeClr>
                  </a:solidFill>
                </a:ln>
                <a:solidFill>
                  <a:schemeClr val="tx1"/>
                </a:solidFill>
              </a:rPr>
              <a:t>كلية التربية البدنية وعلوم الرياضة.</a:t>
            </a:r>
            <a:r>
              <a:rPr lang="ar-IQ" sz="3600" dirty="0">
                <a:ln>
                  <a:solidFill>
                    <a:schemeClr val="bg1"/>
                  </a:solidFill>
                </a:ln>
                <a:solidFill>
                  <a:schemeClr val="tx1"/>
                </a:solidFill>
              </a:rPr>
              <a:t/>
            </a:r>
            <a:br>
              <a:rPr lang="ar-IQ" sz="3600" dirty="0">
                <a:ln>
                  <a:solidFill>
                    <a:schemeClr val="bg1"/>
                  </a:solidFill>
                </a:ln>
                <a:solidFill>
                  <a:schemeClr val="tx1"/>
                </a:solidFill>
              </a:rPr>
            </a:br>
            <a:r>
              <a:rPr lang="ar-IQ" sz="3600" b="1" dirty="0">
                <a:ln>
                  <a:solidFill>
                    <a:schemeClr val="bg1"/>
                  </a:solidFill>
                </a:ln>
                <a:solidFill>
                  <a:srgbClr val="0070C0"/>
                </a:solidFill>
              </a:rPr>
              <a:t>فرع العلوم التطبيقية </a:t>
            </a:r>
            <a:r>
              <a:rPr lang="ar-IQ" sz="3600" b="1" dirty="0">
                <a:ln>
                  <a:solidFill>
                    <a:srgbClr val="FF0000"/>
                  </a:solidFill>
                </a:ln>
                <a:solidFill>
                  <a:schemeClr val="tx1"/>
                </a:solidFill>
              </a:rPr>
              <a:t/>
            </a:r>
            <a:br>
              <a:rPr lang="ar-IQ" sz="3600" b="1" dirty="0">
                <a:ln>
                  <a:solidFill>
                    <a:srgbClr val="FF0000"/>
                  </a:solidFill>
                </a:ln>
                <a:solidFill>
                  <a:schemeClr val="tx1"/>
                </a:solidFill>
              </a:rPr>
            </a:br>
            <a:r>
              <a:rPr lang="ar-IQ" sz="3600" b="1" dirty="0" smtClean="0">
                <a:ln>
                  <a:solidFill>
                    <a:srgbClr val="FF0000"/>
                  </a:solidFill>
                </a:ln>
                <a:solidFill>
                  <a:schemeClr val="bg1"/>
                </a:solidFill>
              </a:rPr>
              <a:t>المهارات الاساسية في </a:t>
            </a:r>
            <a:r>
              <a:rPr lang="ar-IQ" sz="3600" b="1" dirty="0">
                <a:ln>
                  <a:solidFill>
                    <a:srgbClr val="FF0000"/>
                  </a:solidFill>
                </a:ln>
                <a:solidFill>
                  <a:schemeClr val="bg1"/>
                </a:solidFill>
              </a:rPr>
              <a:t>الكرة الطائرة / المرحلة الثانية </a:t>
            </a:r>
            <a:br>
              <a:rPr lang="ar-IQ" sz="3600" b="1" dirty="0">
                <a:ln>
                  <a:solidFill>
                    <a:srgbClr val="FF0000"/>
                  </a:solidFill>
                </a:ln>
                <a:solidFill>
                  <a:schemeClr val="bg1"/>
                </a:solidFill>
              </a:rPr>
            </a:br>
            <a:r>
              <a:rPr lang="ar-IQ" sz="3600" b="1" dirty="0" smtClean="0">
                <a:ln>
                  <a:solidFill>
                    <a:srgbClr val="00B050"/>
                  </a:solidFill>
                </a:ln>
                <a:solidFill>
                  <a:schemeClr val="bg1"/>
                </a:solidFill>
              </a:rPr>
              <a:t>اعداد </a:t>
            </a:r>
          </a:p>
          <a:p>
            <a:pPr algn="ctr"/>
            <a:r>
              <a:rPr lang="ar-IQ" sz="3600" b="1" dirty="0" smtClean="0">
                <a:ln>
                  <a:solidFill>
                    <a:srgbClr val="FF0000"/>
                  </a:solidFill>
                </a:ln>
                <a:solidFill>
                  <a:srgbClr val="FFFF00"/>
                </a:solidFill>
              </a:rPr>
              <a:t>المدرس المساعد / مهند </a:t>
            </a:r>
            <a:r>
              <a:rPr lang="ar-IQ" sz="3600" b="1" dirty="0">
                <a:ln>
                  <a:solidFill>
                    <a:srgbClr val="FF0000"/>
                  </a:solidFill>
                </a:ln>
                <a:solidFill>
                  <a:srgbClr val="FFFF00"/>
                </a:solidFill>
              </a:rPr>
              <a:t>خيرالله جبار</a:t>
            </a:r>
            <a:endParaRPr lang="ar-IQ" sz="3600" dirty="0">
              <a:ln>
                <a:solidFill>
                  <a:srgbClr val="FF0000"/>
                </a:solidFill>
              </a:ln>
            </a:endParaRPr>
          </a:p>
        </p:txBody>
      </p:sp>
      <p:pic>
        <p:nvPicPr>
          <p:cNvPr id="9" name="صورة 8"/>
          <p:cNvPicPr/>
          <p:nvPr/>
        </p:nvPicPr>
        <p:blipFill>
          <a:blip r:embed="rId3">
            <a:extLst>
              <a:ext uri="{28A0092B-C50C-407E-A947-70E740481C1C}">
                <a14:useLocalDpi xmlns:a14="http://schemas.microsoft.com/office/drawing/2010/main" val="0"/>
              </a:ext>
            </a:extLst>
          </a:blip>
          <a:srcRect/>
          <a:stretch>
            <a:fillRect/>
          </a:stretch>
        </p:blipFill>
        <p:spPr bwMode="auto">
          <a:xfrm>
            <a:off x="7740352" y="126437"/>
            <a:ext cx="1281109" cy="1286339"/>
          </a:xfrm>
          <a:prstGeom prst="ellipse">
            <a:avLst/>
          </a:prstGeom>
          <a:ln w="190500" cap="rnd">
            <a:solidFill>
              <a:srgbClr val="C8C6BD"/>
            </a:solidFill>
            <a:prstDash val="solid"/>
          </a:ln>
          <a:effectLst>
            <a:outerShdw blurRad="127000" algn="bl" rotWithShape="0">
              <a:srgbClr val="000000"/>
            </a:outerShdw>
          </a:effectLst>
          <a:scene3d>
            <a:camera prst="perspectiveFront" fov="5400000"/>
            <a:lightRig rig="threePt" dir="t">
              <a:rot lat="0" lon="0" rev="19200000"/>
            </a:lightRig>
          </a:scene3d>
          <a:sp3d extrusionH="25400">
            <a:bevelT w="304800" h="152400" prst="hardEdge"/>
            <a:extrusionClr>
              <a:srgbClr val="000000"/>
            </a:extrusionClr>
          </a:sp3d>
        </p:spPr>
      </p:pic>
      <p:pic>
        <p:nvPicPr>
          <p:cNvPr id="10" name="Picture 2" descr="C:\Users\مركز ابو حسن\Desktop\1295967703.jpg"/>
          <p:cNvPicPr>
            <a:picLocks noChangeAspect="1" noChangeArrowheads="1"/>
          </p:cNvPicPr>
          <p:nvPr/>
        </p:nvPicPr>
        <p:blipFill>
          <a:blip r:embed="rId4" cstate="print"/>
          <a:srcRect/>
          <a:stretch>
            <a:fillRect/>
          </a:stretch>
        </p:blipFill>
        <p:spPr bwMode="auto">
          <a:xfrm>
            <a:off x="0" y="0"/>
            <a:ext cx="1403648" cy="1412775"/>
          </a:xfrm>
          <a:prstGeom prst="rect">
            <a:avLst/>
          </a:prstGeom>
          <a:noFill/>
        </p:spPr>
      </p:pic>
      <p:pic>
        <p:nvPicPr>
          <p:cNvPr id="1027" name="Picture 3" descr="C:\Users\SONY\Desktop\unnamed.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0" y="3933054"/>
            <a:ext cx="2438400" cy="2924946"/>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C:\Users\SONY\Desktop\download (1).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339752" y="3933054"/>
            <a:ext cx="2016225" cy="2924946"/>
          </a:xfrm>
          <a:prstGeom prst="rect">
            <a:avLst/>
          </a:prstGeom>
          <a:noFill/>
          <a:extLst>
            <a:ext uri="{909E8E84-426E-40DD-AFC4-6F175D3DCCD1}">
              <a14:hiddenFill xmlns:a14="http://schemas.microsoft.com/office/drawing/2010/main">
                <a:solidFill>
                  <a:srgbClr val="FFFFFF"/>
                </a:solidFill>
              </a14:hiddenFill>
            </a:ext>
          </a:extLst>
        </p:spPr>
      </p:pic>
      <p:pic>
        <p:nvPicPr>
          <p:cNvPr id="1029" name="Picture 5" descr="C:\Users\SONY\Desktop\220px-Volleyball_jump_serve.jp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355977" y="3933054"/>
            <a:ext cx="1728191" cy="2924945"/>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C:\Users\SONY\Desktop\151890215827_media.jpg"/>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6084168" y="3933055"/>
            <a:ext cx="1224136" cy="2952329"/>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C:\Users\SONY\Desktop\images.jp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308304" y="3933055"/>
            <a:ext cx="1854907" cy="29249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8079179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p:spPr>
        <p:txBody>
          <a:bodyPr>
            <a:normAutofit fontScale="92500" lnSpcReduction="20000"/>
          </a:bodyPr>
          <a:lstStyle/>
          <a:p>
            <a:pPr marL="0" indent="0">
              <a:buNone/>
            </a:pPr>
            <a:r>
              <a:rPr lang="ar-SA" sz="3300" b="1" i="1" u="sng" dirty="0" smtClean="0">
                <a:solidFill>
                  <a:srgbClr val="FF0000"/>
                </a:solidFill>
              </a:rPr>
              <a:t>المحاضرة السابعة</a:t>
            </a:r>
          </a:p>
          <a:p>
            <a:pPr marL="0" indent="0">
              <a:buNone/>
            </a:pPr>
            <a:r>
              <a:rPr lang="ar-SA" sz="3300" b="1" i="1" u="sng" dirty="0" smtClean="0">
                <a:solidFill>
                  <a:srgbClr val="0070C0"/>
                </a:solidFill>
              </a:rPr>
              <a:t>خامسا مهارة حائط الصــد:</a:t>
            </a:r>
            <a:endParaRPr lang="en-US" sz="3300" b="1" i="1" u="sng" dirty="0" smtClean="0">
              <a:solidFill>
                <a:srgbClr val="0070C0"/>
              </a:solidFill>
            </a:endParaRPr>
          </a:p>
          <a:p>
            <a:pPr marL="0" indent="0">
              <a:buNone/>
            </a:pPr>
            <a:r>
              <a:rPr lang="ar-SA" sz="2800" b="1" dirty="0"/>
              <a:t>ت</a:t>
            </a:r>
            <a:r>
              <a:rPr lang="ar-SA" sz="2800" b="1" dirty="0" smtClean="0"/>
              <a:t>عريف: </a:t>
            </a:r>
            <a:r>
              <a:rPr lang="ar-SA" sz="2800" dirty="0" smtClean="0"/>
              <a:t>حائط الصد هو عملية يقوم بها لاعب أو اثنان أو ثلاثة لاعبين من المنطقة الأمامية في مواجهة الشبكة لاعتراض الكرة المضروبة ساحقا من ملعب الفريق المنافس فوق الحافة العليا للشبكة.</a:t>
            </a:r>
            <a:endParaRPr lang="ar-SA" sz="2800" dirty="0"/>
          </a:p>
          <a:p>
            <a:pPr marL="0" indent="0">
              <a:buNone/>
            </a:pPr>
            <a:r>
              <a:rPr lang="ar-SA" sz="2800" dirty="0" smtClean="0"/>
              <a:t>أهميتـــه:</a:t>
            </a:r>
            <a:endParaRPr lang="en-US" sz="2800" dirty="0" smtClean="0"/>
          </a:p>
          <a:p>
            <a:pPr marL="0" indent="0">
              <a:buNone/>
            </a:pPr>
            <a:r>
              <a:rPr lang="ar-SA" sz="2800" dirty="0"/>
              <a:t>ي</a:t>
            </a:r>
            <a:r>
              <a:rPr lang="ar-SA" sz="2800" dirty="0" smtClean="0"/>
              <a:t>عتبر الصد من المهارات الأساسية والهامة في عملية الدفاع عن الملعب أمام الضربات المختلفة على الشبكة وهو وسيلة لإحباط عزم الفريق المنافس من خلال منع مهاجميه من ضرب الكرة الساحقة فوق الشبكة</a:t>
            </a:r>
          </a:p>
          <a:p>
            <a:pPr marL="0" indent="0">
              <a:buNone/>
            </a:pPr>
            <a:r>
              <a:rPr lang="ar-SA" sz="2800" dirty="0" smtClean="0">
                <a:solidFill>
                  <a:srgbClr val="0070C0"/>
                </a:solidFill>
              </a:rPr>
              <a:t>أنواع حائط الصــد:</a:t>
            </a:r>
            <a:endParaRPr lang="en-US" sz="2800" dirty="0" smtClean="0">
              <a:solidFill>
                <a:srgbClr val="0070C0"/>
              </a:solidFill>
            </a:endParaRPr>
          </a:p>
          <a:p>
            <a:pPr marL="0" indent="0">
              <a:buNone/>
            </a:pPr>
            <a:r>
              <a:rPr lang="ar-SA" sz="2800" dirty="0" smtClean="0"/>
              <a:t>1- الصد الهجومي.</a:t>
            </a:r>
            <a:endParaRPr lang="en-US" sz="2800" dirty="0" smtClean="0"/>
          </a:p>
          <a:p>
            <a:pPr marL="0" indent="0">
              <a:buNone/>
            </a:pPr>
            <a:r>
              <a:rPr lang="ar-SA" sz="2800" dirty="0" smtClean="0"/>
              <a:t>2- الصد الدفاعي.</a:t>
            </a:r>
            <a:endParaRPr lang="en-US" sz="2800" dirty="0" smtClean="0"/>
          </a:p>
          <a:p>
            <a:pPr marL="0" indent="0">
              <a:buNone/>
            </a:pPr>
            <a:r>
              <a:rPr lang="ar-SA" sz="2800" b="1" i="1" u="sng" dirty="0" smtClean="0">
                <a:solidFill>
                  <a:srgbClr val="00B050"/>
                </a:solidFill>
              </a:rPr>
              <a:t>المراحل الفنية لأداء مهارة حائط الصد</a:t>
            </a:r>
            <a:endParaRPr lang="en-US" sz="2800" b="1" i="1" u="sng" dirty="0" smtClean="0">
              <a:solidFill>
                <a:srgbClr val="00B050"/>
              </a:solidFill>
            </a:endParaRPr>
          </a:p>
          <a:p>
            <a:pPr marL="0" indent="0">
              <a:buNone/>
            </a:pPr>
            <a:r>
              <a:rPr lang="ar-SA" sz="2800" dirty="0" smtClean="0"/>
              <a:t>1- وقفة الاستعداد.</a:t>
            </a:r>
            <a:r>
              <a:rPr lang="ar-IQ" sz="2800" dirty="0"/>
              <a:t> </a:t>
            </a:r>
            <a:r>
              <a:rPr lang="ar-IQ" sz="2800" dirty="0" smtClean="0"/>
              <a:t>يقف </a:t>
            </a:r>
            <a:r>
              <a:rPr lang="ar-IQ" sz="2800" dirty="0"/>
              <a:t>اللاعب الذي يقوم بتنفيذ الحركة على بعد مناسب من الشبكة بمقدار 50-100 سم فيؤدي وقف الاستعداد من الوقوف أو أخذ خطوات الجري والنظر يكون إلى المهاجم المنافس، يكون اللاعب الخارجي قريبا من خط الجانب لعدم الإعاقة أثناء التحرك.</a:t>
            </a:r>
            <a:endParaRPr lang="en-US" sz="2800" dirty="0" smtClean="0"/>
          </a:p>
          <a:p>
            <a:endParaRPr lang="ar-IQ" sz="2800" dirty="0">
              <a:solidFill>
                <a:srgbClr val="FF0000"/>
              </a:solidFill>
            </a:endParaRPr>
          </a:p>
        </p:txBody>
      </p:sp>
    </p:spTree>
    <p:extLst>
      <p:ext uri="{BB962C8B-B14F-4D97-AF65-F5344CB8AC3E}">
        <p14:creationId xmlns:p14="http://schemas.microsoft.com/office/powerpoint/2010/main" val="2906548725"/>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p:spPr>
        <p:txBody>
          <a:bodyPr>
            <a:normAutofit fontScale="85000" lnSpcReduction="10000"/>
          </a:bodyPr>
          <a:lstStyle/>
          <a:p>
            <a:pPr marL="0" indent="0">
              <a:buNone/>
            </a:pPr>
            <a:r>
              <a:rPr lang="ar-SA" b="1" i="1" u="sng" dirty="0" smtClean="0">
                <a:solidFill>
                  <a:srgbClr val="FF0000"/>
                </a:solidFill>
              </a:rPr>
              <a:t>2- </a:t>
            </a:r>
            <a:r>
              <a:rPr lang="ar-SA" b="1" i="1" u="sng" dirty="0">
                <a:solidFill>
                  <a:srgbClr val="FF0000"/>
                </a:solidFill>
              </a:rPr>
              <a:t>الوثب. </a:t>
            </a:r>
            <a:r>
              <a:rPr lang="ar-IQ" dirty="0"/>
              <a:t>يتم الوثب بالرجلين معا بعد ثني الركبتين ثنيا عميقا، مرجحة الذراعين جانبا أسفل عاليا مع خفضهما قريبين من الجسم للمساعدة في أداء حركة الوثب.</a:t>
            </a:r>
            <a:endParaRPr lang="ar-SA" dirty="0" smtClean="0"/>
          </a:p>
          <a:p>
            <a:pPr marL="0" indent="0">
              <a:buNone/>
            </a:pPr>
            <a:r>
              <a:rPr lang="ar-SA" b="1" i="1" u="sng" dirty="0" smtClean="0">
                <a:solidFill>
                  <a:srgbClr val="00B0F0"/>
                </a:solidFill>
              </a:rPr>
              <a:t>3- </a:t>
            </a:r>
            <a:r>
              <a:rPr lang="ar-SA" b="1" i="1" u="sng" dirty="0">
                <a:solidFill>
                  <a:srgbClr val="00B0F0"/>
                </a:solidFill>
              </a:rPr>
              <a:t>الصد</a:t>
            </a:r>
            <a:r>
              <a:rPr lang="ar-SA" b="1" i="1" u="sng" dirty="0" smtClean="0">
                <a:solidFill>
                  <a:srgbClr val="00B0F0"/>
                </a:solidFill>
              </a:rPr>
              <a:t>.</a:t>
            </a:r>
            <a:r>
              <a:rPr lang="ar-IQ" b="1" i="1" u="sng" dirty="0">
                <a:solidFill>
                  <a:srgbClr val="00B0F0"/>
                </a:solidFill>
              </a:rPr>
              <a:t> </a:t>
            </a:r>
            <a:r>
              <a:rPr lang="ar-IQ" dirty="0"/>
              <a:t>تكون اليدان قريبتين من بعضهما والأصابع مفرودة ومنتشرة على سطح الكرة وثبات الذراعين وميل الرسغين للخلف بشكل بسيط في حالة الصد الدفاعي أما في حالة الصد الهجومي فإن الذراعين تؤديان حركة بسيطة للخلف ثم ثني الرسغين أماما في حركة سريعة وقوية لضرب الكرة في ملعب المنافس.</a:t>
            </a:r>
            <a:endParaRPr lang="ar-SA" dirty="0" smtClean="0"/>
          </a:p>
          <a:p>
            <a:pPr marL="0" indent="0">
              <a:buNone/>
            </a:pPr>
            <a:r>
              <a:rPr lang="ar-SA" b="1" i="1" u="sng" dirty="0" smtClean="0">
                <a:solidFill>
                  <a:srgbClr val="0070C0"/>
                </a:solidFill>
              </a:rPr>
              <a:t> 4– </a:t>
            </a:r>
            <a:r>
              <a:rPr lang="ar-SA" b="1" i="1" u="sng" dirty="0">
                <a:solidFill>
                  <a:srgbClr val="0070C0"/>
                </a:solidFill>
              </a:rPr>
              <a:t>الهبوط</a:t>
            </a:r>
            <a:r>
              <a:rPr lang="ar-SA" b="1" i="1" u="sng" dirty="0" smtClean="0">
                <a:solidFill>
                  <a:srgbClr val="0070C0"/>
                </a:solidFill>
              </a:rPr>
              <a:t>.</a:t>
            </a:r>
            <a:r>
              <a:rPr lang="ar-IQ" b="1" i="1" u="sng" dirty="0">
                <a:solidFill>
                  <a:srgbClr val="0070C0"/>
                </a:solidFill>
              </a:rPr>
              <a:t> </a:t>
            </a:r>
            <a:r>
              <a:rPr lang="ar-IQ" dirty="0" smtClean="0"/>
              <a:t>بعد </a:t>
            </a:r>
            <a:r>
              <a:rPr lang="ar-IQ" dirty="0"/>
              <a:t>الاتصال بالكرة تسحب اليدان لتجنب مخالفة لمس الشبكة يجب على اللاعب أن يمتص صدمة الهبوط بواسطة ثني الكاحل والركبتين عند الهبوط المتوازن يعتبر مهما لكي يكون الأداء التالي ممكنا إنجازه مثل الإعداد أو الاستعداد للانتقال للهجوم.</a:t>
            </a:r>
            <a:endParaRPr lang="en-US" dirty="0"/>
          </a:p>
          <a:p>
            <a:pPr marL="0" indent="0">
              <a:buNone/>
            </a:pPr>
            <a:r>
              <a:rPr lang="ar-IQ" dirty="0" smtClean="0">
                <a:solidFill>
                  <a:srgbClr val="0070C0"/>
                </a:solidFill>
              </a:rPr>
              <a:t> </a:t>
            </a:r>
            <a:r>
              <a:rPr lang="ar-SA" dirty="0">
                <a:solidFill>
                  <a:srgbClr val="0070C0"/>
                </a:solidFill>
              </a:rPr>
              <a:t>أشكال حائط الصــد:</a:t>
            </a:r>
            <a:endParaRPr lang="en-US" dirty="0">
              <a:solidFill>
                <a:srgbClr val="0070C0"/>
              </a:solidFill>
            </a:endParaRPr>
          </a:p>
          <a:p>
            <a:pPr marL="0" indent="0">
              <a:buNone/>
            </a:pPr>
            <a:r>
              <a:rPr lang="ar-SA" dirty="0"/>
              <a:t>ينقسم الصد إلى ثلاثة أقسام:</a:t>
            </a:r>
            <a:endParaRPr lang="en-US" dirty="0"/>
          </a:p>
          <a:p>
            <a:r>
              <a:rPr lang="ar-SA" dirty="0" smtClean="0"/>
              <a:t>- الصد بلاعب واحد.</a:t>
            </a:r>
            <a:endParaRPr lang="en-US" dirty="0" smtClean="0"/>
          </a:p>
          <a:p>
            <a:r>
              <a:rPr lang="ar-SA" dirty="0" smtClean="0"/>
              <a:t>- </a:t>
            </a:r>
            <a:r>
              <a:rPr lang="ar-SA" dirty="0"/>
              <a:t>الصد بلاعبيـن.</a:t>
            </a:r>
            <a:endParaRPr lang="en-US" dirty="0"/>
          </a:p>
          <a:p>
            <a:r>
              <a:rPr lang="ar-SA" dirty="0"/>
              <a:t>- الصد بثلاثة لاعبين</a:t>
            </a:r>
            <a:endParaRPr lang="ar-IQ" dirty="0"/>
          </a:p>
        </p:txBody>
      </p:sp>
    </p:spTree>
    <p:extLst>
      <p:ext uri="{BB962C8B-B14F-4D97-AF65-F5344CB8AC3E}">
        <p14:creationId xmlns:p14="http://schemas.microsoft.com/office/powerpoint/2010/main" val="154452697"/>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0" y="0"/>
            <a:ext cx="9144000" cy="6858000"/>
          </a:xfrm>
        </p:spPr>
        <p:txBody>
          <a:bodyPr/>
          <a:lstStyle/>
          <a:p>
            <a:pPr marL="0" indent="0">
              <a:buNone/>
            </a:pPr>
            <a:r>
              <a:rPr lang="ar-SA" b="1" i="1" u="sng" dirty="0" smtClean="0">
                <a:solidFill>
                  <a:srgbClr val="0070C0"/>
                </a:solidFill>
              </a:rPr>
              <a:t>الاخطاء الشائعة لمهارة حائط الصد</a:t>
            </a:r>
          </a:p>
          <a:p>
            <a:pPr marL="0" indent="0">
              <a:buNone/>
            </a:pPr>
            <a:r>
              <a:rPr lang="ar-SA" sz="3600" dirty="0" smtClean="0"/>
              <a:t>1- لاعبو الصد يعيق احدهم الاخر والمسافة كبيرة بينهم وحركتهم غير سريعة ضد هجوم المنافس.</a:t>
            </a:r>
          </a:p>
          <a:p>
            <a:pPr marL="0" indent="0">
              <a:buNone/>
            </a:pPr>
            <a:r>
              <a:rPr lang="ar-SA" sz="3600" dirty="0" smtClean="0"/>
              <a:t>2- يقف اللاعبون الواحد بعد الاخر ولا يشكلون حائط صد واحد .</a:t>
            </a:r>
          </a:p>
          <a:p>
            <a:pPr marL="0" indent="0">
              <a:buNone/>
            </a:pPr>
            <a:r>
              <a:rPr lang="ar-SA" sz="3600" dirty="0" smtClean="0"/>
              <a:t>3- لم ينسق اللاعبون فيما بينهم لتغطية الصد .</a:t>
            </a:r>
          </a:p>
          <a:p>
            <a:pPr marL="0" indent="0">
              <a:buNone/>
            </a:pPr>
            <a:r>
              <a:rPr lang="ar-SA" sz="3600" dirty="0" smtClean="0"/>
              <a:t>4- لم تتم تعدية ايدي اللاعبين فوق الشبكة.</a:t>
            </a:r>
          </a:p>
          <a:p>
            <a:pPr marL="0" indent="0">
              <a:buNone/>
            </a:pPr>
            <a:endParaRPr lang="ar-SA" dirty="0" smtClean="0"/>
          </a:p>
          <a:p>
            <a:pPr marL="0" indent="0">
              <a:buNone/>
            </a:pPr>
            <a:endParaRPr lang="ar-IQ" dirty="0"/>
          </a:p>
        </p:txBody>
      </p:sp>
    </p:spTree>
    <p:extLst>
      <p:ext uri="{BB962C8B-B14F-4D97-AF65-F5344CB8AC3E}">
        <p14:creationId xmlns:p14="http://schemas.microsoft.com/office/powerpoint/2010/main" val="276478557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عنصر نائب للمحتوى 3" descr="C:\Users\SONY\Desktop\1408824541_untitled14.png"/>
          <p:cNvPicPr>
            <a:picLocks noGrp="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0" y="0"/>
            <a:ext cx="9143999" cy="6858000"/>
          </a:xfrm>
          <a:prstGeom prst="rect">
            <a:avLst/>
          </a:prstGeom>
          <a:noFill/>
          <a:ln>
            <a:noFill/>
          </a:ln>
        </p:spPr>
      </p:pic>
    </p:spTree>
    <p:extLst>
      <p:ext uri="{BB962C8B-B14F-4D97-AF65-F5344CB8AC3E}">
        <p14:creationId xmlns:p14="http://schemas.microsoft.com/office/powerpoint/2010/main" val="225381892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عنصر نائب للمحتوى 2"/>
          <p:cNvSpPr>
            <a:spLocks noGrp="1"/>
          </p:cNvSpPr>
          <p:nvPr>
            <p:ph idx="1"/>
          </p:nvPr>
        </p:nvSpPr>
        <p:spPr>
          <a:xfrm>
            <a:off x="5904" y="0"/>
            <a:ext cx="9138096" cy="6858000"/>
          </a:xfrm>
        </p:spPr>
        <p:txBody>
          <a:bodyPr/>
          <a:lstStyle/>
          <a:p>
            <a:pPr marL="0" indent="0">
              <a:buNone/>
            </a:pPr>
            <a:r>
              <a:rPr lang="ar-SA" b="1" i="1" u="sng" dirty="0">
                <a:solidFill>
                  <a:srgbClr val="FF0000"/>
                </a:solidFill>
              </a:rPr>
              <a:t>التمارين اللازمة لتطوير مهارة حائط الصد</a:t>
            </a:r>
          </a:p>
          <a:p>
            <a:pPr marL="0" indent="0">
              <a:buNone/>
            </a:pPr>
            <a:r>
              <a:rPr lang="ar-SA" sz="3600" dirty="0"/>
              <a:t>1- القيام بحركة بدون كرة وقريب من الشبكة وعمل حائط الصد </a:t>
            </a:r>
          </a:p>
          <a:p>
            <a:pPr marL="0" indent="0">
              <a:buNone/>
            </a:pPr>
            <a:r>
              <a:rPr lang="ar-SA" sz="3600" dirty="0"/>
              <a:t>2- يقف اللاعبون على شكل صفين متقابلين بحيث تفصلهما الشبكة ثم يحاول كل لاعب ان يمس اللاعب الاخر من فوق الشبكة  براحة اليدين </a:t>
            </a:r>
          </a:p>
          <a:p>
            <a:pPr marL="0" indent="0">
              <a:buNone/>
            </a:pPr>
            <a:r>
              <a:rPr lang="ar-SA" sz="3600" dirty="0"/>
              <a:t>وبدون لمس الشبكة .</a:t>
            </a:r>
          </a:p>
          <a:p>
            <a:pPr marL="0" indent="0">
              <a:buNone/>
            </a:pPr>
            <a:endParaRPr lang="ar-IQ" dirty="0"/>
          </a:p>
        </p:txBody>
      </p:sp>
    </p:spTree>
    <p:extLst>
      <p:ext uri="{BB962C8B-B14F-4D97-AF65-F5344CB8AC3E}">
        <p14:creationId xmlns:p14="http://schemas.microsoft.com/office/powerpoint/2010/main" val="1080555349"/>
      </p:ext>
    </p:extLst>
  </p:cSld>
  <p:clrMapOvr>
    <a:masterClrMapping/>
  </p:clrMapOvr>
</p:sld>
</file>

<file path=ppt/theme/theme1.xml><?xml version="1.0" encoding="utf-8"?>
<a:theme xmlns:a="http://schemas.openxmlformats.org/drawingml/2006/main" name="سمة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24</TotalTime>
  <Words>387</Words>
  <Application>Microsoft Office PowerPoint</Application>
  <PresentationFormat>عرض على الشاشة (3:4)‏</PresentationFormat>
  <Paragraphs>31</Paragraphs>
  <Slides>6</Slides>
  <Notes>1</Notes>
  <HiddenSlides>0</HiddenSlides>
  <MMClips>0</MMClips>
  <ScaleCrop>false</ScaleCrop>
  <HeadingPairs>
    <vt:vector size="4" baseType="variant">
      <vt:variant>
        <vt:lpstr>نسق</vt:lpstr>
      </vt:variant>
      <vt:variant>
        <vt:i4>1</vt:i4>
      </vt:variant>
      <vt:variant>
        <vt:lpstr>عناوين الشرائح</vt:lpstr>
      </vt:variant>
      <vt:variant>
        <vt:i4>6</vt:i4>
      </vt:variant>
    </vt:vector>
  </HeadingPairs>
  <TitlesOfParts>
    <vt:vector size="7" baseType="lpstr">
      <vt:lpstr>سمة Office</vt:lpstr>
      <vt:lpstr>عرض تقديمي في PowerPoint</vt:lpstr>
      <vt:lpstr>عرض تقديمي في PowerPoint</vt:lpstr>
      <vt:lpstr>عرض تقديمي في PowerPoint</vt:lpstr>
      <vt:lpstr>عرض تقديمي في PowerPoint</vt:lpstr>
      <vt:lpstr>عرض تقديمي في PowerPoint</vt:lpstr>
      <vt:lpstr>عرض تقديمي في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جامعة البصرة. كلية التربية البدنية وعلوم الرياضة. مادة الكرة الطائرة / المرحلة الثانية / المهارات الأساسية/ د. شهاب غالب شهاب الأسدي</dc:title>
  <dc:creator>مركز ابو حسن</dc:creator>
  <cp:lastModifiedBy>DR.Ahmed Saker 2o1O</cp:lastModifiedBy>
  <cp:revision>9</cp:revision>
  <dcterms:created xsi:type="dcterms:W3CDTF">2019-12-02T17:19:50Z</dcterms:created>
  <dcterms:modified xsi:type="dcterms:W3CDTF">2020-03-19T09:28:59Z</dcterms:modified>
</cp:coreProperties>
</file>